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1" r:id="rId2"/>
  </p:sldMasterIdLst>
  <p:notesMasterIdLst>
    <p:notesMasterId r:id="rId12"/>
  </p:notesMasterIdLst>
  <p:sldIdLst>
    <p:sldId id="273" r:id="rId3"/>
    <p:sldId id="258" r:id="rId4"/>
    <p:sldId id="276" r:id="rId5"/>
    <p:sldId id="275" r:id="rId6"/>
    <p:sldId id="277" r:id="rId7"/>
    <p:sldId id="278" r:id="rId8"/>
    <p:sldId id="279" r:id="rId9"/>
    <p:sldId id="280" r:id="rId10"/>
    <p:sldId id="281" r:id="rId11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8200"/>
    <a:srgbClr val="288F20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71" autoAdjust="0"/>
    <p:restoredTop sz="89096" autoAdjust="0"/>
  </p:normalViewPr>
  <p:slideViewPr>
    <p:cSldViewPr snapToGrid="0">
      <p:cViewPr varScale="1">
        <p:scale>
          <a:sx n="72" d="100"/>
          <a:sy n="72" d="100"/>
        </p:scale>
        <p:origin x="94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7179E4-1B2E-41D5-ADBE-FABBEF8E978B}" type="datetimeFigureOut">
              <a:rPr lang="zh-TW" altLang="en-US" smtClean="0"/>
              <a:t>2026/3/17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E24214-97D7-4117-9A2A-2943C9BC71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32582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請說明展覽攤位</a:t>
            </a:r>
            <a:r>
              <a:rPr lang="zh-TW" altLang="zh-TW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透過創新設計與永續材料的規劃使用，展現企業對環境永續價值的重視，評選展覽攤位是否選用環保再生或可回收之材質，並將展示品與製作物的非一次性使用納入考量以利後續使用，減少攤位之設置與使用對環境帶來的衝擊。</a:t>
            </a:r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altLang="zh-TW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Demonstration of company commitment to environmental sustainability by utilizing innovative design and sustainable materials for booth decorations.</a:t>
            </a:r>
            <a:r>
              <a:rPr lang="zh-TW" altLang="zh-TW" dirty="0">
                <a:effectLst/>
              </a:rPr>
              <a:t> </a:t>
            </a:r>
            <a:r>
              <a:rPr lang="en-US" altLang="zh-TW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zh-TW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altLang="zh-TW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Reviewing to which extent the booth incorporated environmentally sustainable principles in the material selection, and consideration of the non-disposable use of displayed items and materials for subsequent use, as efforts to reduce the environmental impact of booth setup and usage.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D85FA8D-3E1B-488D-B742-94A7B136D289}" type="slidenum">
              <a:rPr kumimoji="1" lang="en-US" altLang="zh-TW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新細明體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新細明體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085276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D85FA8D-3E1B-488D-B742-94A7B136D289}" type="slidenum">
              <a:rPr kumimoji="1" lang="en-US" altLang="zh-TW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新細明體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新細明體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515732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請說明</a:t>
            </a:r>
            <a:r>
              <a:rPr lang="zh-TW" altLang="zh-TW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展覽攤位之結構設計與材質應用</a:t>
            </a:r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如何</a:t>
            </a:r>
            <a:r>
              <a:rPr lang="zh-TW" altLang="zh-TW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考量循環再利用之理念以延續攤位使用的生命週期。</a:t>
            </a:r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altLang="zh-TW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Consideration of circularity concept for both booth structural design and material application to extend the lifecycle of booth.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D85FA8D-3E1B-488D-B742-94A7B136D289}" type="slidenum">
              <a:rPr kumimoji="1" lang="en-US" altLang="zh-TW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新細明體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新細明體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862114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D85FA8D-3E1B-488D-B742-94A7B136D289}" type="slidenum">
              <a:rPr kumimoji="1" lang="en-US" altLang="zh-TW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新細明體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新細明體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810522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請說明</a:t>
            </a:r>
            <a:r>
              <a:rPr lang="zh-TW" altLang="zh-TW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攤位規劃與展覽之友善性與整體設計落實之程度，包含主題呈現、動線規劃及展覽效益等。</a:t>
            </a:r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altLang="zh-TW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adaptability between booth planning and exhibition, including theme presentation, strategic booth layout, and exhibition effectiveness.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D85FA8D-3E1B-488D-B742-94A7B136D289}" type="slidenum">
              <a:rPr kumimoji="1" lang="en-US" altLang="zh-TW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新細明體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新細明體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689067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請說明</a:t>
            </a:r>
            <a:r>
              <a:rPr lang="zh-TW" altLang="zh-TW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分享</a:t>
            </a:r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本次參展</a:t>
            </a:r>
            <a:r>
              <a:rPr lang="zh-TW" altLang="zh-TW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其</a:t>
            </a:r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它</a:t>
            </a:r>
            <a:r>
              <a:rPr lang="zh-TW" altLang="zh-TW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綠色實踐軟性行動。</a:t>
            </a:r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Sustainable practices in the booth operations.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D85FA8D-3E1B-488D-B742-94A7B136D289}" type="slidenum">
              <a:rPr kumimoji="1" lang="en-US" altLang="zh-TW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新細明體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新細明體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470657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CF236BF-6635-4866-82C4-69DFF5D1B9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C7281DD5-8FE8-4A1B-B885-95C9EE30A0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C500CC2-339F-43D5-941A-371FB1F90F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52000" y="6488328"/>
            <a:ext cx="5688000" cy="365125"/>
          </a:xfrm>
        </p:spPr>
        <p:txBody>
          <a:bodyPr/>
          <a:lstStyle>
            <a:lvl1pPr>
              <a:defRPr>
                <a:effectLst>
                  <a:outerShdw blurRad="50800" dist="50800" dir="5400000" algn="ctr" rotWithShape="0">
                    <a:srgbClr val="000000">
                      <a:alpha val="80000"/>
                    </a:srgbClr>
                  </a:outerShdw>
                </a:effectLst>
              </a:defRPr>
            </a:lvl1pPr>
          </a:lstStyle>
          <a:p>
            <a:r>
              <a:rPr lang="zh-CN" altLang="en-US" kern="0" dirty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永續設計獎</a:t>
            </a:r>
            <a:r>
              <a:rPr lang="zh-TW" altLang="en-US" kern="0" dirty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參賽企劃書 </a:t>
            </a:r>
            <a:r>
              <a:rPr lang="en-US" altLang="zh-CN" kern="0" dirty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Sustainable Design Award Project Proposal</a:t>
            </a:r>
            <a:endParaRPr lang="zh-CN" altLang="en-US" kern="0" dirty="0">
              <a:solidFill>
                <a:schemeClr val="accent6">
                  <a:lumMod val="7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79463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E5DFCE5-FFE1-4653-A3C9-542D5D28B7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3EFC3E3-8E27-4BCC-83ED-F9408D3623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BD4F2CA-877B-48D6-A0FD-267E245B78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B0DD3-90EB-4D9D-97C3-C214124EA411}" type="datetime1">
              <a:rPr lang="zh-TW" altLang="en-US" smtClean="0"/>
              <a:t>2026/3/17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F308DAB-0BC2-482F-A411-AA42F489C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51EF698-B02C-4C2E-8214-E619FDA54E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E60A2-D68C-4EBF-B38C-6256E691D6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8473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F033FBC7-CB3E-46FF-B3EF-3B86525F53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42C100A0-D45A-4DB6-9A2A-4750C66B7C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B4B711D-067E-4859-A90C-24BD77A389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FC543-0E71-4951-80BA-C9C469E0A1B4}" type="datetime1">
              <a:rPr lang="zh-TW" altLang="en-US" smtClean="0"/>
              <a:t>2026/3/17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3A59DF5-8EF8-40A8-AE44-912C37FB4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A1FE16B-DE0B-4B36-B48A-C48E16C0A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E60A2-D68C-4EBF-B38C-6256E691D6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56405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>
            <a:extLst>
              <a:ext uri="{FF2B5EF4-FFF2-40B4-BE49-F238E27FC236}">
                <a16:creationId xmlns:a16="http://schemas.microsoft.com/office/drawing/2014/main" id="{08C512CE-94B7-4568-AAD4-AD6DF5DE809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6" y="1"/>
            <a:ext cx="12188388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83943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>
            <a:extLst>
              <a:ext uri="{FF2B5EF4-FFF2-40B4-BE49-F238E27FC236}">
                <a16:creationId xmlns:a16="http://schemas.microsoft.com/office/drawing/2014/main" id="{08C512CE-94B7-4568-AAD4-AD6DF5DE809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6" y="1"/>
            <a:ext cx="12188388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50947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09600" y="1196975"/>
            <a:ext cx="10972800" cy="4929188"/>
          </a:xfrm>
        </p:spPr>
        <p:txBody>
          <a:bodyPr/>
          <a:lstStyle>
            <a:lvl1pPr marL="457189" indent="-457189">
              <a:buClr>
                <a:srgbClr val="7030A0"/>
              </a:buClr>
              <a:buFont typeface="Wingdings" panose="05000000000000000000" pitchFamily="2" charset="2"/>
              <a:buChar char="n"/>
              <a:defRPr/>
            </a:lvl1pPr>
            <a:lvl2pPr marL="990575" indent="-380990">
              <a:buClr>
                <a:srgbClr val="7030A0"/>
              </a:buClr>
              <a:buFont typeface="Wingdings" panose="05000000000000000000" pitchFamily="2" charset="2"/>
              <a:buChar char="n"/>
              <a:defRPr/>
            </a:lvl2pPr>
            <a:lvl3pPr marL="1523962" indent="-304792">
              <a:buClr>
                <a:srgbClr val="7030A0"/>
              </a:buClr>
              <a:buFont typeface="Wingdings" panose="05000000000000000000" pitchFamily="2" charset="2"/>
              <a:buChar char="n"/>
              <a:defRPr/>
            </a:lvl3pPr>
            <a:lvl4pPr marL="2133547" indent="-304792">
              <a:buClr>
                <a:srgbClr val="7030A0"/>
              </a:buClr>
              <a:buFont typeface="Wingdings" panose="05000000000000000000" pitchFamily="2" charset="2"/>
              <a:buChar char="n"/>
              <a:defRPr/>
            </a:lvl4pPr>
            <a:lvl5pPr marL="2743131" indent="-304792">
              <a:buClr>
                <a:srgbClr val="7030A0"/>
              </a:buClr>
              <a:buFont typeface="Wingdings" panose="05000000000000000000" pitchFamily="2" charset="2"/>
              <a:buChar char="n"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11650133" y="6501341"/>
            <a:ext cx="590551" cy="331787"/>
          </a:xfrm>
          <a:ln/>
        </p:spPr>
        <p:txBody>
          <a:bodyPr/>
          <a:lstStyle>
            <a:lvl1pPr algn="r">
              <a:defRPr>
                <a:solidFill>
                  <a:schemeClr val="bg1"/>
                </a:solidFill>
                <a:latin typeface="+mj-ea"/>
                <a:ea typeface="+mj-ea"/>
              </a:defRPr>
            </a:lvl1pPr>
          </a:lstStyle>
          <a:p>
            <a:pPr>
              <a:defRPr/>
            </a:pPr>
            <a:fld id="{4CA96BDE-290D-48B7-8D21-76589E1BF39F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1389317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667"/>
            </a:lvl1pPr>
            <a:lvl2pPr marL="609585" indent="0">
              <a:buNone/>
              <a:defRPr sz="2400"/>
            </a:lvl2pPr>
            <a:lvl3pPr marL="1219170" indent="0">
              <a:buNone/>
              <a:defRPr sz="2133"/>
            </a:lvl3pPr>
            <a:lvl4pPr marL="1828754" indent="0">
              <a:buNone/>
              <a:defRPr sz="1867"/>
            </a:lvl4pPr>
            <a:lvl5pPr marL="2438339" indent="0">
              <a:buNone/>
              <a:defRPr sz="1867"/>
            </a:lvl5pPr>
            <a:lvl6pPr marL="3047924" indent="0">
              <a:buNone/>
              <a:defRPr sz="1867"/>
            </a:lvl6pPr>
            <a:lvl7pPr marL="3657509" indent="0">
              <a:buNone/>
              <a:defRPr sz="1867"/>
            </a:lvl7pPr>
            <a:lvl8pPr marL="4267093" indent="0">
              <a:buNone/>
              <a:defRPr sz="1867"/>
            </a:lvl8pPr>
            <a:lvl9pPr marL="4876678" indent="0">
              <a:buNone/>
              <a:defRPr sz="1867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CC1D97-9B22-4D66-BEA3-1BC78003BA8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4882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09600" y="1196975"/>
            <a:ext cx="5384800" cy="4929188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97600" y="1196975"/>
            <a:ext cx="5384800" cy="4929188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DEE0EE-4C82-41E6-BFE9-4141B4B1C70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737465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9A89FD-FAFA-4044-B864-868EF296C25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4150443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14564-5170-4789-A6A8-ADFC6647062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5980365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11512F-483E-4C38-87E3-B2FE4875E20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79624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4AF4883-57A0-4CEC-AB5E-E42740788A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7CF4F7C-859C-4672-B22F-0B4B981E1B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74F9D3A-A833-4DB2-B82C-EF7549A09D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B6890-BBDA-4B5F-8889-66A0868E3C28}" type="datetime1">
              <a:rPr lang="zh-TW" altLang="en-US" smtClean="0"/>
              <a:t>2026/3/17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5248D94-236A-4E16-8032-FCF3EFBDCD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1520DDE-EDB2-4DB9-85CE-82B9F1382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E60A2-D68C-4EBF-B38C-6256E691D6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45006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5853113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D4A1D9-F0DD-45ED-8487-744CE5AD7B2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7519821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1935A2-A3DA-48AA-A4DC-1CD7E070C9C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0000344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65DFF6-84B5-4A12-ABB8-46070F099B4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8847137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8816AB-6EB6-4DDF-86D1-FF1911B2F58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03781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4ECFA50-7CCA-4AA3-B862-D70E867CD3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F102F62-18F6-41AA-B7BD-95D5BCC72C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56A6ABD-15A5-4B3D-9C92-68C43610C6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0C1FF-6922-43AD-9B50-4204C11692C5}" type="datetime1">
              <a:rPr lang="zh-TW" altLang="en-US" smtClean="0"/>
              <a:t>2026/3/17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842DC8B-934E-411D-A9F3-677792BEB9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37494D7-3718-4768-B86F-91C495AF6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E60A2-D68C-4EBF-B38C-6256E691D6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0945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FE9DCCE-AB21-4622-BC39-4DBDC48837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38C6E39-72CB-4FFA-A616-2EFD1C607E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9C123D06-78D1-40EC-9908-32ACB94421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6CA8C249-099A-454F-A4BC-D2E5EB49A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4331E-E6E7-46F4-BF01-DB076AACCF9B}" type="datetime1">
              <a:rPr lang="zh-TW" altLang="en-US" smtClean="0"/>
              <a:t>2026/3/17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3333E719-0168-4A42-AD79-2A0C066829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DC60E0A2-DD2C-4E3F-A0EE-AF56AC569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E60A2-D68C-4EBF-B38C-6256E691D6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514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6750723-C927-4CC3-8AEA-029F82BE52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5E35BC31-8770-44A8-940A-48AB56777E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72836978-7E6C-41ED-8407-9F724C5F29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6D9AC257-350F-4DC2-AFE4-741BC42050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73B0F6D2-55F8-4BD3-A639-652DB309F6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07949ACC-EBCF-4CAF-AEB7-C699FFA678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1A099-21B9-4656-97A5-58F0B425BED3}" type="datetime1">
              <a:rPr lang="zh-TW" altLang="en-US" smtClean="0"/>
              <a:t>2026/3/17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92BDF68B-AD4E-4598-BBA3-3CF8288A99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E2367CD2-51E0-4895-9205-5A298CA14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E60A2-D68C-4EBF-B38C-6256E691D6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1739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400D96F-2DD9-4FE9-9A52-D601FED707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E50D080E-87CD-4FA8-80A1-16D7F7DD97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0CB52-2D14-4520-AE32-FEB5FFC8E8B1}" type="datetime1">
              <a:rPr lang="zh-TW" altLang="en-US" smtClean="0"/>
              <a:t>2026/3/17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803DA1E2-EC9A-43F1-B714-A8AC2EBF12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3CDB2788-DFA5-4639-9AE4-78C989415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E60A2-D68C-4EBF-B38C-6256E691D6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03592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388586E2-C843-4BE4-8E83-756AE74AB7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DB50D-6883-47C0-89C1-A716DB5012A5}" type="datetime1">
              <a:rPr lang="zh-TW" altLang="en-US" smtClean="0"/>
              <a:t>2026/3/17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7DB662E7-0B1C-4D58-98CD-7A60E057C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0B43DF9D-F2E1-4EC4-A20E-EB74B1F6C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E60A2-D68C-4EBF-B38C-6256E691D6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5541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5BF9272-CF6F-4169-B5BC-C903E56C4F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F444F37-F8EB-4CEE-A4AE-0F2609A86C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E30E69D7-82FE-4F2F-942C-293C86358A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C92F0C6-4E95-4F5B-8EB4-D392C59E5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55D3A-1209-40DB-871C-8FA3924CD4C8}" type="datetime1">
              <a:rPr lang="zh-TW" altLang="en-US" smtClean="0"/>
              <a:t>2026/3/17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D72B47FC-A9DA-4F21-A608-673B371D3D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EA891A6A-4697-44AE-97CA-8462AB054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E60A2-D68C-4EBF-B38C-6256E691D6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8756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4517A89-4C78-4624-8C15-BA73E2041C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F3A46DEB-9B92-44FD-B957-39BDF43A2A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104E0BC-0F75-4712-8F4F-FB0449F6C6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924201F4-F9FB-4B10-A0CB-EF2289C93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ACCF7-0C40-4B43-B7D7-71B6C0C272E4}" type="datetime1">
              <a:rPr lang="zh-TW" altLang="en-US" smtClean="0"/>
              <a:t>2026/3/17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5754902-5612-4311-B728-D022E2520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E0409AA-7BE6-4654-B889-F29F1F85A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E60A2-D68C-4EBF-B38C-6256E691D6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9380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AE09C332-7501-411C-B1BB-B2C666EC45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B9834777-F6EC-49F1-8877-2372961FEA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F79FAF8-AEBE-4BF6-A23F-331A01A9ED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A2FD50-303E-47A3-ADCD-B8E9F69310C3}" type="datetime1">
              <a:rPr lang="zh-TW" altLang="en-US" smtClean="0"/>
              <a:t>2026/3/17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B191FB7-32A2-4C79-AE36-7A2DCE5BC6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4066D09-E163-4427-94B2-0A66A06AF9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DE60A2-D68C-4EBF-B38C-6256E691D6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61363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>
            <a:extLst>
              <a:ext uri="{FF2B5EF4-FFF2-40B4-BE49-F238E27FC236}">
                <a16:creationId xmlns:a16="http://schemas.microsoft.com/office/drawing/2014/main" id="{6CD058BD-A9A8-4CC5-BE81-AD8929522377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5" y="0"/>
            <a:ext cx="12188391" cy="6858000"/>
          </a:xfrm>
          <a:prstGeom prst="rect">
            <a:avLst/>
          </a:prstGeom>
        </p:spPr>
      </p:pic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9"/>
            <a:ext cx="10972800" cy="7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按一下以編輯母片標題樣式</a:t>
            </a:r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196975"/>
            <a:ext cx="10972800" cy="4929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568609" y="6457587"/>
            <a:ext cx="590551" cy="331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467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4D2B1B8B-A551-4DAC-B945-DCB1C3B49FF5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398034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5333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5333" b="1">
          <a:solidFill>
            <a:schemeClr val="tx1"/>
          </a:solidFill>
          <a:latin typeface="Arial" charset="0"/>
          <a:ea typeface="微軟正黑體" pitchFamily="34" charset="-120"/>
          <a:cs typeface="新細明體" pitchFamily="18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5333" b="1">
          <a:solidFill>
            <a:schemeClr val="tx1"/>
          </a:solidFill>
          <a:latin typeface="Arial" charset="0"/>
          <a:ea typeface="微軟正黑體" pitchFamily="34" charset="-120"/>
          <a:cs typeface="新細明體" pitchFamily="18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5333" b="1">
          <a:solidFill>
            <a:schemeClr val="tx1"/>
          </a:solidFill>
          <a:latin typeface="Arial" charset="0"/>
          <a:ea typeface="微軟正黑體" pitchFamily="34" charset="-120"/>
          <a:cs typeface="新細明體" pitchFamily="18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5333" b="1">
          <a:solidFill>
            <a:schemeClr val="tx1"/>
          </a:solidFill>
          <a:latin typeface="Arial" charset="0"/>
          <a:ea typeface="微軟正黑體" pitchFamily="34" charset="-120"/>
          <a:cs typeface="新細明體" pitchFamily="18" charset="-120"/>
        </a:defRPr>
      </a:lvl5pPr>
      <a:lvl6pPr marL="609585" algn="l" rtl="0" fontAlgn="base">
        <a:spcBef>
          <a:spcPct val="0"/>
        </a:spcBef>
        <a:spcAft>
          <a:spcPct val="0"/>
        </a:spcAft>
        <a:defRPr kumimoji="1" sz="5333" b="1">
          <a:solidFill>
            <a:schemeClr val="tx1"/>
          </a:solidFill>
          <a:latin typeface="Arial" charset="0"/>
          <a:ea typeface="微軟正黑體" pitchFamily="34" charset="-120"/>
          <a:cs typeface="新細明體" pitchFamily="18" charset="-120"/>
        </a:defRPr>
      </a:lvl6pPr>
      <a:lvl7pPr marL="1219170" algn="l" rtl="0" fontAlgn="base">
        <a:spcBef>
          <a:spcPct val="0"/>
        </a:spcBef>
        <a:spcAft>
          <a:spcPct val="0"/>
        </a:spcAft>
        <a:defRPr kumimoji="1" sz="5333" b="1">
          <a:solidFill>
            <a:schemeClr val="tx1"/>
          </a:solidFill>
          <a:latin typeface="Arial" charset="0"/>
          <a:ea typeface="微軟正黑體" pitchFamily="34" charset="-120"/>
          <a:cs typeface="新細明體" pitchFamily="18" charset="-120"/>
        </a:defRPr>
      </a:lvl7pPr>
      <a:lvl8pPr marL="1828754" algn="l" rtl="0" fontAlgn="base">
        <a:spcBef>
          <a:spcPct val="0"/>
        </a:spcBef>
        <a:spcAft>
          <a:spcPct val="0"/>
        </a:spcAft>
        <a:defRPr kumimoji="1" sz="5333" b="1">
          <a:solidFill>
            <a:schemeClr val="tx1"/>
          </a:solidFill>
          <a:latin typeface="Arial" charset="0"/>
          <a:ea typeface="微軟正黑體" pitchFamily="34" charset="-120"/>
          <a:cs typeface="新細明體" pitchFamily="18" charset="-120"/>
        </a:defRPr>
      </a:lvl8pPr>
      <a:lvl9pPr marL="2438339" algn="l" rtl="0" fontAlgn="base">
        <a:spcBef>
          <a:spcPct val="0"/>
        </a:spcBef>
        <a:spcAft>
          <a:spcPct val="0"/>
        </a:spcAft>
        <a:defRPr kumimoji="1" sz="5333" b="1">
          <a:solidFill>
            <a:schemeClr val="tx1"/>
          </a:solidFill>
          <a:latin typeface="Arial" charset="0"/>
          <a:ea typeface="微軟正黑體" pitchFamily="34" charset="-120"/>
          <a:cs typeface="新細明體" pitchFamily="18" charset="-12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Clr>
          <a:srgbClr val="00CC66"/>
        </a:buClr>
        <a:buFont typeface="Wingdings" panose="05000000000000000000" pitchFamily="2" charset="2"/>
        <a:buChar char="n"/>
        <a:defRPr kumimoji="1" sz="4267" b="1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00CC66"/>
        </a:buClr>
        <a:buFont typeface="Wingdings" panose="05000000000000000000" pitchFamily="2" charset="2"/>
        <a:buChar char="n"/>
        <a:defRPr kumimoji="1" sz="3733" b="1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Clr>
          <a:srgbClr val="00CC66"/>
        </a:buClr>
        <a:buSzPct val="75000"/>
        <a:buFont typeface="Wingdings" panose="05000000000000000000" pitchFamily="2" charset="2"/>
        <a:buChar char="n"/>
        <a:defRPr kumimoji="1" sz="3200" b="1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Clr>
          <a:srgbClr val="00CC66"/>
        </a:buClr>
        <a:buSzPct val="75000"/>
        <a:buFont typeface="Wingdings" panose="05000000000000000000" pitchFamily="2" charset="2"/>
        <a:buChar char="n"/>
        <a:defRPr kumimoji="1" sz="2667" b="1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Clr>
          <a:srgbClr val="00CC66"/>
        </a:buClr>
        <a:buFont typeface="Wingdings" panose="05000000000000000000" pitchFamily="2" charset="2"/>
        <a:buChar char="n"/>
        <a:defRPr kumimoji="1" sz="2667" b="1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rtl="0" fontAlgn="base">
        <a:spcBef>
          <a:spcPct val="20000"/>
        </a:spcBef>
        <a:spcAft>
          <a:spcPct val="0"/>
        </a:spcAft>
        <a:buFont typeface="Wingdings" pitchFamily="2" charset="2"/>
        <a:buChar char="l"/>
        <a:defRPr kumimoji="1" sz="2667" b="1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rtl="0" fontAlgn="base">
        <a:spcBef>
          <a:spcPct val="20000"/>
        </a:spcBef>
        <a:spcAft>
          <a:spcPct val="0"/>
        </a:spcAft>
        <a:buFont typeface="Wingdings" pitchFamily="2" charset="2"/>
        <a:buChar char="l"/>
        <a:defRPr kumimoji="1" sz="2667" b="1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rtl="0" fontAlgn="base">
        <a:spcBef>
          <a:spcPct val="20000"/>
        </a:spcBef>
        <a:spcAft>
          <a:spcPct val="0"/>
        </a:spcAft>
        <a:buFont typeface="Wingdings" pitchFamily="2" charset="2"/>
        <a:buChar char="l"/>
        <a:defRPr kumimoji="1" sz="2667" b="1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rtl="0" fontAlgn="base">
        <a:spcBef>
          <a:spcPct val="20000"/>
        </a:spcBef>
        <a:spcAft>
          <a:spcPct val="0"/>
        </a:spcAft>
        <a:buFont typeface="Wingdings" pitchFamily="2" charset="2"/>
        <a:buChar char="l"/>
        <a:defRPr kumimoji="1" sz="2667" b="1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>
            <a:extLst>
              <a:ext uri="{FF2B5EF4-FFF2-40B4-BE49-F238E27FC236}">
                <a16:creationId xmlns:a16="http://schemas.microsoft.com/office/drawing/2014/main" id="{60F802BE-A97D-434C-8F9F-8F0D8E7A5F9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2772" y="2291767"/>
            <a:ext cx="7026455" cy="1637468"/>
          </a:xfrm>
          <a:prstGeom prst="rect">
            <a:avLst/>
          </a:prstGeom>
        </p:spPr>
      </p:pic>
      <p:sp>
        <p:nvSpPr>
          <p:cNvPr id="3" name="Text Box 9">
            <a:extLst>
              <a:ext uri="{FF2B5EF4-FFF2-40B4-BE49-F238E27FC236}">
                <a16:creationId xmlns:a16="http://schemas.microsoft.com/office/drawing/2014/main" id="{17F2E723-5D6D-4B0F-A9AF-B0F580C587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33672" y="4422359"/>
            <a:ext cx="6690471" cy="115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 algn="ctr" defTabSz="1147023">
              <a:spcBef>
                <a:spcPts val="600"/>
              </a:spcBef>
              <a:defRPr/>
            </a:pPr>
            <a:r>
              <a:rPr lang="zh-TW" altLang="en-US" sz="3200" b="1" dirty="0">
                <a:solidFill>
                  <a:srgbClr val="1982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參賽規劃簡報模板</a:t>
            </a:r>
          </a:p>
          <a:p>
            <a:pPr lvl="0" algn="ctr" defTabSz="1147023">
              <a:spcBef>
                <a:spcPts val="600"/>
              </a:spcBef>
              <a:defRPr/>
            </a:pPr>
            <a:r>
              <a:rPr lang="en-US" altLang="zh-CN" sz="3200" b="1" dirty="0">
                <a:solidFill>
                  <a:srgbClr val="1982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Design Concept Paper</a:t>
            </a:r>
            <a:r>
              <a:rPr lang="zh-TW" altLang="en-US" sz="3200" b="1" dirty="0">
                <a:solidFill>
                  <a:srgbClr val="1982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CN" sz="3200" b="1" dirty="0">
                <a:solidFill>
                  <a:srgbClr val="1982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Template</a:t>
            </a:r>
            <a:endParaRPr lang="zh-CN" altLang="en-US" sz="3200" b="1" dirty="0">
              <a:solidFill>
                <a:srgbClr val="1982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20">
            <a:extLst>
              <a:ext uri="{FF2B5EF4-FFF2-40B4-BE49-F238E27FC236}">
                <a16:creationId xmlns:a16="http://schemas.microsoft.com/office/drawing/2014/main" id="{25DFDFDE-F7FD-4895-A5B6-D80C65E277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00" y="1644621"/>
            <a:ext cx="12060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defTabSz="1147023">
              <a:spcBef>
                <a:spcPts val="600"/>
              </a:spcBef>
              <a:defRPr/>
            </a:pPr>
            <a:r>
              <a:rPr lang="zh-TW" altLang="en-US" sz="3200" b="1" dirty="0">
                <a:solidFill>
                  <a:srgbClr val="1982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模板使用說明 </a:t>
            </a:r>
            <a:r>
              <a:rPr lang="en-US" altLang="zh-TW" sz="3200" b="1" dirty="0">
                <a:solidFill>
                  <a:srgbClr val="1982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Remarks</a:t>
            </a:r>
            <a:endParaRPr lang="zh-CN" altLang="en-US" sz="3200" b="1" dirty="0">
              <a:solidFill>
                <a:srgbClr val="1982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本框 16">
            <a:extLst>
              <a:ext uri="{FF2B5EF4-FFF2-40B4-BE49-F238E27FC236}">
                <a16:creationId xmlns:a16="http://schemas.microsoft.com/office/drawing/2014/main" id="{6746E532-67F6-4E82-B608-2D808AF78E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00" y="2229396"/>
            <a:ext cx="12060000" cy="341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marL="457200" indent="-457200">
              <a:lnSpc>
                <a:spcPct val="15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簡報首頁請填入廠商名稱、報名展區及展位號碼。</a:t>
            </a:r>
            <a:endParaRPr lang="en-US" altLang="zh-TW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540000" lvl="1">
              <a:lnSpc>
                <a:spcPct val="150000"/>
              </a:lnSpc>
              <a:spcAft>
                <a:spcPts val="600"/>
              </a:spcAft>
            </a:pP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Please fill in company name, registered pavilion, and booth number on the first page of this paper.</a:t>
            </a:r>
          </a:p>
          <a:p>
            <a:pPr marL="457200" indent="-457200">
              <a:lnSpc>
                <a:spcPct val="15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簡報總頁數請勿超過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12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頁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不含首末頁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en-US" altLang="zh-TW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540000" lvl="1">
              <a:lnSpc>
                <a:spcPct val="150000"/>
              </a:lnSpc>
              <a:spcAft>
                <a:spcPts val="600"/>
              </a:spcAft>
            </a:pP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	Please keep the total number of paper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pages no more than 12 pages (first and last pages excluded).</a:t>
            </a:r>
          </a:p>
          <a:p>
            <a:pPr marL="457200" indent="-457200">
              <a:lnSpc>
                <a:spcPct val="15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簡報上傳限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10MB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以內的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PDF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檔案，並且需依照以下格式命名檔案</a:t>
            </a:r>
            <a:endParaRPr lang="en-US" altLang="zh-TW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540000" lvl="1">
              <a:lnSpc>
                <a:spcPct val="150000"/>
              </a:lnSpc>
              <a:spcAft>
                <a:spcPts val="600"/>
              </a:spcAft>
            </a:pP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Paper upload is limited to 10MB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in PDF, and file must be named in the following format:</a:t>
            </a:r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</a:t>
            </a:r>
            <a:r>
              <a:rPr lang="en-US" altLang="zh-TW" b="1">
                <a:latin typeface="微軟正黑體" panose="020B0604030504040204" pitchFamily="34" charset="-120"/>
                <a:ea typeface="微軟正黑體" panose="020B0604030504040204" pitchFamily="34" charset="-120"/>
              </a:rPr>
              <a:t>【 2026 COMPUTEX 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永續設計獎 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Sustainable Design Award】_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公司名稱 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Company Name</a:t>
            </a: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B0F8A385-1A2B-4D76-A8F2-1E2750C9784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3900" y="280144"/>
            <a:ext cx="1722100" cy="401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51127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>
            <a:extLst>
              <a:ext uri="{FF2B5EF4-FFF2-40B4-BE49-F238E27FC236}">
                <a16:creationId xmlns:a16="http://schemas.microsoft.com/office/drawing/2014/main" id="{60F802BE-A97D-434C-8F9F-8F0D8E7A5F9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2772" y="1932172"/>
            <a:ext cx="7026455" cy="1637468"/>
          </a:xfrm>
          <a:prstGeom prst="rect">
            <a:avLst/>
          </a:prstGeom>
        </p:spPr>
      </p:pic>
      <p:sp>
        <p:nvSpPr>
          <p:cNvPr id="3" name="Text Box 9">
            <a:extLst>
              <a:ext uri="{FF2B5EF4-FFF2-40B4-BE49-F238E27FC236}">
                <a16:creationId xmlns:a16="http://schemas.microsoft.com/office/drawing/2014/main" id="{17F2E723-5D6D-4B0F-A9AF-B0F580C587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5762" y="3795635"/>
            <a:ext cx="858047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 algn="ctr" defTabSz="1147023">
              <a:spcBef>
                <a:spcPts val="600"/>
              </a:spcBef>
              <a:defRPr/>
            </a:pPr>
            <a:r>
              <a:rPr lang="zh-TW" altLang="en-US" sz="3200" b="1" dirty="0">
                <a:solidFill>
                  <a:srgbClr val="1982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參賽規劃簡報 </a:t>
            </a:r>
            <a:r>
              <a:rPr lang="en-US" altLang="zh-CN" sz="3200" b="1" dirty="0">
                <a:solidFill>
                  <a:srgbClr val="1982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Design Concept Paper</a:t>
            </a:r>
            <a:endParaRPr lang="zh-CN" altLang="en-US" sz="3200" b="1" dirty="0">
              <a:solidFill>
                <a:srgbClr val="1982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Rectangle 20">
            <a:extLst>
              <a:ext uri="{FF2B5EF4-FFF2-40B4-BE49-F238E27FC236}">
                <a16:creationId xmlns:a16="http://schemas.microsoft.com/office/drawing/2014/main" id="{88638345-2828-45B9-AA57-8078A6E139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999" y="4606405"/>
            <a:ext cx="11520000" cy="1486174"/>
          </a:xfrm>
          <a:prstGeom prst="rect">
            <a:avLst/>
          </a:prstGeom>
          <a:solidFill>
            <a:srgbClr val="0099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lvl="0" algn="ctr" defTabSz="1212739">
              <a:spcAft>
                <a:spcPts val="600"/>
              </a:spcAft>
              <a:defRPr/>
            </a:pPr>
            <a:r>
              <a:rPr lang="zh-TW" altLang="en-US" sz="3600" b="1" kern="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公司名稱 </a:t>
            </a:r>
            <a:r>
              <a:rPr lang="en-US" altLang="zh-TW" sz="3600" b="1" kern="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Company Name</a:t>
            </a:r>
          </a:p>
          <a:p>
            <a:pPr lvl="0" algn="ctr" defTabSz="1212739">
              <a:spcAft>
                <a:spcPts val="600"/>
              </a:spcAft>
              <a:defRPr/>
            </a:pPr>
            <a:r>
              <a:rPr lang="zh-TW" altLang="en-US" sz="2800" b="1" kern="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報名展區 </a:t>
            </a:r>
            <a:r>
              <a:rPr lang="en-US" altLang="zh-TW" sz="2800" b="1" kern="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Registered Pavilion/ </a:t>
            </a:r>
            <a:r>
              <a:rPr lang="zh-TW" altLang="en-US" sz="2800" b="1" kern="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攤位號碼 </a:t>
            </a:r>
            <a:r>
              <a:rPr lang="en-US" altLang="zh-TW" sz="2800" b="1" kern="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Booth No.</a:t>
            </a:r>
          </a:p>
        </p:txBody>
      </p:sp>
    </p:spTree>
    <p:extLst>
      <p:ext uri="{BB962C8B-B14F-4D97-AF65-F5344CB8AC3E}">
        <p14:creationId xmlns:p14="http://schemas.microsoft.com/office/powerpoint/2010/main" val="28063541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32423"/>
            <a:ext cx="12168000" cy="1188000"/>
          </a:xfrm>
        </p:spPr>
        <p:txBody>
          <a:bodyPr/>
          <a:lstStyle/>
          <a:p>
            <a:pPr eaLnBrk="1" hangingPunct="1"/>
            <a:r>
              <a:rPr lang="en-US" altLang="zh-TW" sz="2800" kern="1200" dirty="0">
                <a:solidFill>
                  <a:srgbClr val="1982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Chapter 1 : </a:t>
            </a:r>
            <a:br>
              <a:rPr lang="en-US" altLang="zh-TW" sz="2800" u="sng" kern="1200" dirty="0">
                <a:solidFill>
                  <a:srgbClr val="1982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2800" u="sng" kern="1200" dirty="0">
                <a:solidFill>
                  <a:srgbClr val="1982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永續材料使用與攤位設計理念說明 </a:t>
            </a:r>
            <a:br>
              <a:rPr lang="en-US" altLang="zh-TW" sz="2800" u="sng" kern="1200" dirty="0">
                <a:solidFill>
                  <a:srgbClr val="1982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sz="2800" u="sng" kern="1200" dirty="0">
                <a:solidFill>
                  <a:srgbClr val="1982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Sustainability of Materials</a:t>
            </a:r>
            <a:r>
              <a:rPr lang="zh-TW" altLang="en-US" sz="2800" u="sng" kern="1200" dirty="0">
                <a:solidFill>
                  <a:srgbClr val="1982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2800" u="sng" kern="1200" dirty="0">
                <a:solidFill>
                  <a:srgbClr val="1982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and Overall Concept</a:t>
            </a:r>
            <a:endParaRPr lang="zh-TW" altLang="zh-TW" sz="2800" u="sng" kern="1200" dirty="0">
              <a:solidFill>
                <a:srgbClr val="1982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351085"/>
            <a:ext cx="10972800" cy="4929188"/>
          </a:xfrm>
        </p:spPr>
        <p:txBody>
          <a:bodyPr/>
          <a:lstStyle/>
          <a:p>
            <a:pPr eaLnBrk="1" hangingPunct="1">
              <a:buClr>
                <a:srgbClr val="00CC99"/>
              </a:buClr>
            </a:pPr>
            <a:endParaRPr lang="zh-TW" altLang="zh-TW" sz="2000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0"/>
          </p:nvPr>
        </p:nvSpPr>
        <p:spPr>
          <a:xfrm>
            <a:off x="11568609" y="6457587"/>
            <a:ext cx="590551" cy="331787"/>
          </a:xfrm>
        </p:spPr>
        <p:txBody>
          <a:bodyPr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fld id="{4CA96BDE-290D-48B7-8D21-76589E1BF39F}" type="slidenum">
              <a:rPr kumimoji="1" lang="en-US" altLang="zh-TW" sz="1600" b="1">
                <a:solidFill>
                  <a:srgbClr val="FFFFFF"/>
                </a:solidFill>
                <a:latin typeface="微軟正黑體"/>
                <a:ea typeface="微軟正黑體"/>
                <a:cs typeface="Verdana" pitchFamily="34" charset="0"/>
              </a:rPr>
              <a:pPr algn="ctr" defTabSz="1219170"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kumimoji="1" lang="en-US" altLang="zh-TW" sz="1600" b="1" dirty="0">
              <a:solidFill>
                <a:srgbClr val="FFFFFF"/>
              </a:solidFill>
              <a:latin typeface="微軟正黑體"/>
              <a:ea typeface="微軟正黑體"/>
              <a:cs typeface="Verdana" pitchFamily="34" charset="0"/>
            </a:endParaRPr>
          </a:p>
        </p:txBody>
      </p:sp>
      <p:sp>
        <p:nvSpPr>
          <p:cNvPr id="6" name="投影片編號版面配置區 4">
            <a:extLst>
              <a:ext uri="{FF2B5EF4-FFF2-40B4-BE49-F238E27FC236}">
                <a16:creationId xmlns:a16="http://schemas.microsoft.com/office/drawing/2014/main" id="{F0BC6701-9432-4303-8C36-2E15EA031112}"/>
              </a:ext>
            </a:extLst>
          </p:cNvPr>
          <p:cNvSpPr txBox="1">
            <a:spLocks/>
          </p:cNvSpPr>
          <p:nvPr/>
        </p:nvSpPr>
        <p:spPr bwMode="auto">
          <a:xfrm>
            <a:off x="11904000" y="6565203"/>
            <a:ext cx="288000" cy="28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zh-TW"/>
            </a:defPPr>
            <a:lvl1pPr marL="0" algn="r" defTabSz="914400" rtl="0" eaLnBrk="1" latinLnBrk="0" hangingPunct="1">
              <a:defRPr sz="1467" kern="1200">
                <a:solidFill>
                  <a:schemeClr val="bg1"/>
                </a:solidFill>
                <a:latin typeface="+mj-ea"/>
                <a:ea typeface="+mj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zh-TW" sz="800" b="1" dirty="0">
                <a:solidFill>
                  <a:srgbClr val="1982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Verdana" pitchFamily="34" charset="0"/>
              </a:rPr>
              <a:t>2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716326"/>
            <a:ext cx="10972800" cy="4929188"/>
          </a:xfrm>
        </p:spPr>
        <p:txBody>
          <a:bodyPr/>
          <a:lstStyle/>
          <a:p>
            <a:pPr eaLnBrk="1" hangingPunct="1">
              <a:buClr>
                <a:srgbClr val="00CC99"/>
              </a:buClr>
            </a:pPr>
            <a:endParaRPr lang="zh-TW" altLang="zh-TW" sz="2000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0"/>
          </p:nvPr>
        </p:nvSpPr>
        <p:spPr>
          <a:xfrm>
            <a:off x="11904000" y="6565203"/>
            <a:ext cx="288000" cy="288000"/>
          </a:xfrm>
        </p:spPr>
        <p:txBody>
          <a:bodyPr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zh-TW" sz="800" b="1" dirty="0">
                <a:solidFill>
                  <a:srgbClr val="1982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Verdana" pitchFamily="34" charset="0"/>
              </a:rPr>
              <a:t>3</a:t>
            </a:r>
          </a:p>
        </p:txBody>
      </p:sp>
      <p:sp>
        <p:nvSpPr>
          <p:cNvPr id="8" name="Text Box 9">
            <a:extLst>
              <a:ext uri="{FF2B5EF4-FFF2-40B4-BE49-F238E27FC236}">
                <a16:creationId xmlns:a16="http://schemas.microsoft.com/office/drawing/2014/main" id="{FF227D16-CEAF-4285-BCB0-8DFBCDF601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8945" y="1345446"/>
            <a:ext cx="855011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1147023">
              <a:spcBef>
                <a:spcPct val="50000"/>
              </a:spcBef>
            </a:pPr>
            <a:r>
              <a:rPr kumimoji="1" lang="zh-TW" altLang="en-US" sz="1600" b="1" dirty="0">
                <a:solidFill>
                  <a:srgbClr val="1982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設計圖補充 </a:t>
            </a:r>
            <a:r>
              <a:rPr kumimoji="1" lang="en-US" altLang="zh-TW" sz="1600" b="1" dirty="0">
                <a:solidFill>
                  <a:srgbClr val="1982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Supplementary Design Drawing</a:t>
            </a:r>
            <a:endParaRPr kumimoji="1" lang="en-US" altLang="zh-CN" sz="1600" b="1" dirty="0">
              <a:solidFill>
                <a:srgbClr val="19820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+mj-cs"/>
            </a:endParaRPr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id="{FA36F5FE-EAD3-4953-B3A2-294CD8E5C0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137490"/>
            <a:ext cx="12168000" cy="1188000"/>
          </a:xfrm>
        </p:spPr>
        <p:txBody>
          <a:bodyPr/>
          <a:lstStyle/>
          <a:p>
            <a:pPr eaLnBrk="1" hangingPunct="1"/>
            <a:r>
              <a:rPr lang="en-US" altLang="zh-TW" sz="2800" kern="1200" dirty="0">
                <a:solidFill>
                  <a:srgbClr val="1982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Chapter 1 : </a:t>
            </a:r>
            <a:br>
              <a:rPr lang="en-US" altLang="zh-TW" sz="2800" u="sng" kern="1200" dirty="0">
                <a:solidFill>
                  <a:srgbClr val="1982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2800" u="sng" kern="1200" dirty="0">
                <a:solidFill>
                  <a:srgbClr val="1982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永續材料使用與攤位設計理念說明 </a:t>
            </a:r>
            <a:br>
              <a:rPr lang="en-US" altLang="zh-TW" sz="2800" u="sng" kern="1200" dirty="0">
                <a:solidFill>
                  <a:srgbClr val="1982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sz="2800" u="sng" kern="1200" dirty="0">
                <a:solidFill>
                  <a:srgbClr val="1982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Sustainability of Materials</a:t>
            </a:r>
            <a:r>
              <a:rPr lang="zh-TW" altLang="en-US" sz="2800" u="sng" kern="1200" dirty="0">
                <a:solidFill>
                  <a:srgbClr val="1982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2800" u="sng" kern="1200" dirty="0">
                <a:solidFill>
                  <a:srgbClr val="1982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and Overall Concept</a:t>
            </a:r>
            <a:endParaRPr lang="zh-TW" altLang="zh-TW" sz="2800" u="sng" kern="1200" dirty="0">
              <a:solidFill>
                <a:srgbClr val="1982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84575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22398"/>
            <a:ext cx="12192000" cy="1188000"/>
          </a:xfrm>
        </p:spPr>
        <p:txBody>
          <a:bodyPr/>
          <a:lstStyle/>
          <a:p>
            <a:pPr eaLnBrk="1" hangingPunct="1"/>
            <a:r>
              <a:rPr lang="en-US" altLang="zh-TW" sz="2800" kern="1200" dirty="0">
                <a:solidFill>
                  <a:srgbClr val="1982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Chapter 2 : </a:t>
            </a:r>
            <a:br>
              <a:rPr lang="en-US" altLang="zh-TW" sz="2800" u="sng" kern="1200" dirty="0">
                <a:solidFill>
                  <a:srgbClr val="1982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2800" u="sng" kern="1200" dirty="0">
                <a:solidFill>
                  <a:srgbClr val="1982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攤位設計之系統性及延續性理念 </a:t>
            </a:r>
            <a:br>
              <a:rPr lang="en-US" altLang="zh-TW" sz="2800" u="sng" kern="1200" dirty="0">
                <a:solidFill>
                  <a:srgbClr val="1982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sz="2800" u="sng" kern="1200" dirty="0">
                <a:solidFill>
                  <a:srgbClr val="1982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Disassembly and Circularity of Design</a:t>
            </a:r>
            <a:endParaRPr lang="zh-TW" altLang="zh-TW" sz="2800" u="sng" kern="1200" dirty="0">
              <a:solidFill>
                <a:srgbClr val="1982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351085"/>
            <a:ext cx="10972800" cy="4929188"/>
          </a:xfrm>
        </p:spPr>
        <p:txBody>
          <a:bodyPr/>
          <a:lstStyle/>
          <a:p>
            <a:pPr eaLnBrk="1" hangingPunct="1">
              <a:buClr>
                <a:srgbClr val="00CC99"/>
              </a:buClr>
            </a:pPr>
            <a:endParaRPr lang="zh-TW" altLang="zh-TW" sz="2000" dirty="0"/>
          </a:p>
        </p:txBody>
      </p:sp>
      <p:sp>
        <p:nvSpPr>
          <p:cNvPr id="6" name="投影片編號版面配置區 4">
            <a:extLst>
              <a:ext uri="{FF2B5EF4-FFF2-40B4-BE49-F238E27FC236}">
                <a16:creationId xmlns:a16="http://schemas.microsoft.com/office/drawing/2014/main" id="{3B586D69-9626-45DF-88F8-84C3759F239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904000" y="6565203"/>
            <a:ext cx="288000" cy="288000"/>
          </a:xfrm>
        </p:spPr>
        <p:txBody>
          <a:bodyPr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zh-TW" sz="800" b="1" dirty="0">
                <a:solidFill>
                  <a:srgbClr val="1982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Verdana" pitchFamily="34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9984747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716326"/>
            <a:ext cx="10972800" cy="4929188"/>
          </a:xfrm>
        </p:spPr>
        <p:txBody>
          <a:bodyPr/>
          <a:lstStyle/>
          <a:p>
            <a:pPr eaLnBrk="1" hangingPunct="1">
              <a:buClr>
                <a:srgbClr val="00CC99"/>
              </a:buClr>
            </a:pPr>
            <a:endParaRPr lang="zh-TW" altLang="zh-TW" sz="2000" dirty="0"/>
          </a:p>
        </p:txBody>
      </p:sp>
      <p:sp>
        <p:nvSpPr>
          <p:cNvPr id="6" name="投影片編號版面配置區 4">
            <a:extLst>
              <a:ext uri="{FF2B5EF4-FFF2-40B4-BE49-F238E27FC236}">
                <a16:creationId xmlns:a16="http://schemas.microsoft.com/office/drawing/2014/main" id="{7778452B-A058-4F76-9195-742DE5138F2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904000" y="6565203"/>
            <a:ext cx="288000" cy="288000"/>
          </a:xfrm>
        </p:spPr>
        <p:txBody>
          <a:bodyPr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zh-TW" sz="800" b="1" dirty="0">
                <a:solidFill>
                  <a:srgbClr val="1982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Verdana" pitchFamily="34" charset="0"/>
              </a:rPr>
              <a:t>5</a:t>
            </a:r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9E8C8566-FADD-4350-ABDE-D938BA2203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133031"/>
            <a:ext cx="12192000" cy="1188000"/>
          </a:xfrm>
        </p:spPr>
        <p:txBody>
          <a:bodyPr/>
          <a:lstStyle/>
          <a:p>
            <a:pPr eaLnBrk="1" hangingPunct="1"/>
            <a:r>
              <a:rPr lang="en-US" altLang="zh-TW" sz="2800" kern="1200" dirty="0">
                <a:solidFill>
                  <a:srgbClr val="1982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Chapter 2 : </a:t>
            </a:r>
            <a:br>
              <a:rPr lang="en-US" altLang="zh-TW" sz="2800" u="sng" kern="1200" dirty="0">
                <a:solidFill>
                  <a:srgbClr val="1982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2800" u="sng" kern="1200" dirty="0">
                <a:solidFill>
                  <a:srgbClr val="1982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攤位設計之系統性及延續性理念 </a:t>
            </a:r>
            <a:br>
              <a:rPr lang="en-US" altLang="zh-TW" sz="2800" u="sng" kern="1200" dirty="0">
                <a:solidFill>
                  <a:srgbClr val="1982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sz="2800" u="sng" kern="1200" dirty="0">
                <a:solidFill>
                  <a:srgbClr val="1982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Disassembly and Circularity of Design</a:t>
            </a:r>
            <a:endParaRPr lang="zh-TW" altLang="zh-TW" sz="2800" u="sng" kern="1200" dirty="0">
              <a:solidFill>
                <a:srgbClr val="1982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" name="Text Box 9">
            <a:extLst>
              <a:ext uri="{FF2B5EF4-FFF2-40B4-BE49-F238E27FC236}">
                <a16:creationId xmlns:a16="http://schemas.microsoft.com/office/drawing/2014/main" id="{AFD03034-A5F0-4617-84C5-E60A421C7F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8945" y="1345446"/>
            <a:ext cx="855011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1147023">
              <a:spcBef>
                <a:spcPct val="50000"/>
              </a:spcBef>
            </a:pPr>
            <a:r>
              <a:rPr kumimoji="1" lang="zh-TW" altLang="en-US" sz="1600" b="1" dirty="0">
                <a:solidFill>
                  <a:srgbClr val="1982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設計圖補充 </a:t>
            </a:r>
            <a:r>
              <a:rPr kumimoji="1" lang="en-US" altLang="zh-TW" sz="1600" b="1" dirty="0">
                <a:solidFill>
                  <a:srgbClr val="1982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Supplementary Design Drawing</a:t>
            </a:r>
            <a:endParaRPr kumimoji="1" lang="en-US" altLang="zh-CN" sz="1600" b="1" dirty="0">
              <a:solidFill>
                <a:srgbClr val="19820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6346265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33031"/>
            <a:ext cx="12192000" cy="1188000"/>
          </a:xfrm>
        </p:spPr>
        <p:txBody>
          <a:bodyPr/>
          <a:lstStyle/>
          <a:p>
            <a:pPr eaLnBrk="1" hangingPunct="1"/>
            <a:r>
              <a:rPr lang="en-US" altLang="zh-TW" sz="2800" kern="1200" dirty="0">
                <a:solidFill>
                  <a:srgbClr val="1982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Chapter 3 : </a:t>
            </a:r>
            <a:br>
              <a:rPr lang="en-US" altLang="zh-TW" sz="2800" u="sng" kern="1200" dirty="0">
                <a:solidFill>
                  <a:srgbClr val="1982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2800" u="sng" kern="1200" dirty="0">
                <a:solidFill>
                  <a:srgbClr val="1982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攤位規劃之整體性及一致性說明 </a:t>
            </a:r>
            <a:br>
              <a:rPr lang="en-US" altLang="zh-TW" sz="2800" u="sng" kern="1200" dirty="0">
                <a:solidFill>
                  <a:srgbClr val="1982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sz="2800" u="sng" kern="1200" dirty="0">
                <a:solidFill>
                  <a:srgbClr val="1982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Integrity and Functionality of Design</a:t>
            </a:r>
            <a:endParaRPr lang="zh-TW" altLang="zh-TW" sz="2800" u="sng" kern="1200" dirty="0">
              <a:solidFill>
                <a:srgbClr val="1982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351085"/>
            <a:ext cx="10972800" cy="4929188"/>
          </a:xfrm>
        </p:spPr>
        <p:txBody>
          <a:bodyPr/>
          <a:lstStyle/>
          <a:p>
            <a:pPr eaLnBrk="1" hangingPunct="1">
              <a:buClr>
                <a:srgbClr val="00CC99"/>
              </a:buClr>
            </a:pPr>
            <a:endParaRPr lang="zh-TW" altLang="zh-TW" sz="2000" dirty="0"/>
          </a:p>
        </p:txBody>
      </p:sp>
      <p:sp>
        <p:nvSpPr>
          <p:cNvPr id="6" name="投影片編號版面配置區 4">
            <a:extLst>
              <a:ext uri="{FF2B5EF4-FFF2-40B4-BE49-F238E27FC236}">
                <a16:creationId xmlns:a16="http://schemas.microsoft.com/office/drawing/2014/main" id="{7F4BEFF8-9700-42A2-845D-9D5758354EA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904000" y="6565203"/>
            <a:ext cx="288000" cy="288000"/>
          </a:xfrm>
        </p:spPr>
        <p:txBody>
          <a:bodyPr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zh-TW" sz="800" b="1" dirty="0">
                <a:solidFill>
                  <a:srgbClr val="1982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Verdana" pitchFamily="34" charset="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3382227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12000" y="135098"/>
            <a:ext cx="12168000" cy="1188000"/>
          </a:xfrm>
        </p:spPr>
        <p:txBody>
          <a:bodyPr/>
          <a:lstStyle/>
          <a:p>
            <a:pPr eaLnBrk="1" hangingPunct="1"/>
            <a:r>
              <a:rPr lang="en-US" altLang="zh-TW" sz="2800" kern="1200" dirty="0">
                <a:solidFill>
                  <a:srgbClr val="1982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Chapter 4 : </a:t>
            </a:r>
            <a:br>
              <a:rPr lang="en-US" altLang="zh-TW" sz="2800" u="sng" kern="1200" dirty="0">
                <a:solidFill>
                  <a:srgbClr val="1982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2800" u="sng" kern="1200" dirty="0">
                <a:solidFill>
                  <a:srgbClr val="1982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其他永續作為 </a:t>
            </a:r>
            <a:br>
              <a:rPr lang="en-US" altLang="zh-TW" sz="2800" u="sng" kern="1200" dirty="0">
                <a:solidFill>
                  <a:srgbClr val="1982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sz="2800" u="sng" kern="1200" dirty="0">
                <a:solidFill>
                  <a:srgbClr val="1982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Other Sustainable Actions </a:t>
            </a:r>
            <a:endParaRPr lang="zh-TW" altLang="zh-TW" sz="2800" u="sng" kern="1200" dirty="0">
              <a:solidFill>
                <a:srgbClr val="1982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351085"/>
            <a:ext cx="10972800" cy="4929188"/>
          </a:xfrm>
        </p:spPr>
        <p:txBody>
          <a:bodyPr/>
          <a:lstStyle/>
          <a:p>
            <a:pPr eaLnBrk="1" hangingPunct="1">
              <a:buClr>
                <a:srgbClr val="00CC99"/>
              </a:buClr>
            </a:pPr>
            <a:endParaRPr lang="zh-TW" altLang="zh-TW" sz="2000" dirty="0"/>
          </a:p>
        </p:txBody>
      </p:sp>
      <p:sp>
        <p:nvSpPr>
          <p:cNvPr id="6" name="投影片編號版面配置區 4">
            <a:extLst>
              <a:ext uri="{FF2B5EF4-FFF2-40B4-BE49-F238E27FC236}">
                <a16:creationId xmlns:a16="http://schemas.microsoft.com/office/drawing/2014/main" id="{A3417774-BEDB-4643-A3A0-3D01B88A081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904000" y="6565203"/>
            <a:ext cx="288000" cy="288000"/>
          </a:xfrm>
        </p:spPr>
        <p:txBody>
          <a:bodyPr/>
          <a:lstStyle/>
          <a:p>
            <a:pPr algn="ctr" defTabSz="121917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zh-TW" sz="800" b="1" dirty="0">
                <a:solidFill>
                  <a:srgbClr val="1982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Verdana" pitchFamily="34" charset="0"/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2859275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012template_A">
  <a:themeElements>
    <a:clrScheme name="2012template_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012template_A">
      <a:majorFont>
        <a:latin typeface="Arial"/>
        <a:ea typeface="微軟正黑體"/>
        <a:cs typeface="新細明體"/>
      </a:majorFont>
      <a:minorFont>
        <a:latin typeface="Arial"/>
        <a:ea typeface="微軟正黑體"/>
        <a:cs typeface="新細明體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012template_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12template_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12template_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12template_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12template_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12template_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12template_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12template_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12template_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12template_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12template_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12template_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1934</TotalTime>
  <Words>529</Words>
  <Application>Microsoft Office PowerPoint</Application>
  <PresentationFormat>寬螢幕</PresentationFormat>
  <Paragraphs>43</Paragraphs>
  <Slides>9</Slides>
  <Notes>6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9</vt:i4>
      </vt:variant>
    </vt:vector>
  </HeadingPairs>
  <TitlesOfParts>
    <vt:vector size="18" baseType="lpstr">
      <vt:lpstr>微軟正黑體</vt:lpstr>
      <vt:lpstr>新細明體</vt:lpstr>
      <vt:lpstr>Arial</vt:lpstr>
      <vt:lpstr>Calibri</vt:lpstr>
      <vt:lpstr>Calibri Light</vt:lpstr>
      <vt:lpstr>Verdana</vt:lpstr>
      <vt:lpstr>Wingdings</vt:lpstr>
      <vt:lpstr>Office 佈景主題</vt:lpstr>
      <vt:lpstr>2012template_A</vt:lpstr>
      <vt:lpstr>PowerPoint 簡報</vt:lpstr>
      <vt:lpstr>PowerPoint 簡報</vt:lpstr>
      <vt:lpstr>PowerPoint 簡報</vt:lpstr>
      <vt:lpstr>Chapter 1 :  永續材料使用與攤位設計理念說明  Sustainability of Materials and Overall Concept</vt:lpstr>
      <vt:lpstr>Chapter 1 :  永續材料使用與攤位設計理念說明  Sustainability of Materials and Overall Concept</vt:lpstr>
      <vt:lpstr>Chapter 2 :  攤位設計之系統性及延續性理念  Disassembly and Circularity of Design</vt:lpstr>
      <vt:lpstr>Chapter 2 :  攤位設計之系統性及延續性理念  Disassembly and Circularity of Design</vt:lpstr>
      <vt:lpstr>Chapter 3 :  攤位規劃之整體性及一致性說明  Integrity and Functionality of Design</vt:lpstr>
      <vt:lpstr>Chapter 4 :  其他永續作為  Other Sustainable Actions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吳欣宜</dc:creator>
  <cp:lastModifiedBy>盧郁婷</cp:lastModifiedBy>
  <cp:revision>79</cp:revision>
  <dcterms:created xsi:type="dcterms:W3CDTF">2024-02-16T05:59:22Z</dcterms:created>
  <dcterms:modified xsi:type="dcterms:W3CDTF">2026-03-17T02:20:15Z</dcterms:modified>
</cp:coreProperties>
</file>